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03443" r:id="rId1"/>
  </p:sldMasterIdLst>
  <p:notesMasterIdLst>
    <p:notesMasterId r:id="rId19"/>
  </p:notesMasterIdLst>
  <p:handoutMasterIdLst>
    <p:handoutMasterId r:id="rId20"/>
  </p:handoutMasterIdLst>
  <p:sldIdLst>
    <p:sldId id="1187" r:id="rId2"/>
    <p:sldId id="1198" r:id="rId3"/>
    <p:sldId id="1158" r:id="rId4"/>
    <p:sldId id="1237" r:id="rId5"/>
    <p:sldId id="1246" r:id="rId6"/>
    <p:sldId id="1235" r:id="rId7"/>
    <p:sldId id="1238" r:id="rId8"/>
    <p:sldId id="1241" r:id="rId9"/>
    <p:sldId id="1240" r:id="rId10"/>
    <p:sldId id="1239" r:id="rId11"/>
    <p:sldId id="1218" r:id="rId12"/>
    <p:sldId id="1242" r:id="rId13"/>
    <p:sldId id="1229" r:id="rId14"/>
    <p:sldId id="1243" r:id="rId15"/>
    <p:sldId id="1244" r:id="rId16"/>
    <p:sldId id="1227" r:id="rId17"/>
    <p:sldId id="1245" r:id="rId18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00FF"/>
    <a:srgbClr val="FEE130"/>
    <a:srgbClr val="EAC06C"/>
    <a:srgbClr val="FF3300"/>
    <a:srgbClr val="00CC00"/>
    <a:srgbClr val="008000"/>
    <a:srgbClr val="FEFF30"/>
    <a:srgbClr val="FEFF1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8" autoAdjust="0"/>
    <p:restoredTop sz="89698" autoAdjust="0"/>
  </p:normalViewPr>
  <p:slideViewPr>
    <p:cSldViewPr>
      <p:cViewPr varScale="1">
        <p:scale>
          <a:sx n="55" d="100"/>
          <a:sy n="55" d="100"/>
        </p:scale>
        <p:origin x="14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10584"/>
    </p:cViewPr>
  </p:sorterViewPr>
  <p:notesViewPr>
    <p:cSldViewPr>
      <p:cViewPr varScale="1">
        <p:scale>
          <a:sx n="52" d="100"/>
          <a:sy n="52" d="100"/>
        </p:scale>
        <p:origin x="-2868" y="-96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774" cy="46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4" rIns="92288" bIns="46144" numCol="1" anchor="t" anchorCtr="0" compatLnSpc="1">
            <a:prstTxWarp prst="textNoShape">
              <a:avLst/>
            </a:prstTxWarp>
          </a:bodyPr>
          <a:lstStyle>
            <a:lvl1pPr defTabSz="92331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094" y="0"/>
            <a:ext cx="3076774" cy="46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4" rIns="92288" bIns="46144" numCol="1" anchor="t" anchorCtr="0" compatLnSpc="1">
            <a:prstTxWarp prst="textNoShape">
              <a:avLst/>
            </a:prstTxWarp>
          </a:bodyPr>
          <a:lstStyle>
            <a:lvl1pPr algn="r" defTabSz="92331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8732"/>
            <a:ext cx="3076774" cy="46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4" rIns="92288" bIns="46144" numCol="1" anchor="b" anchorCtr="0" compatLnSpc="1">
            <a:prstTxWarp prst="textNoShape">
              <a:avLst/>
            </a:prstTxWarp>
          </a:bodyPr>
          <a:lstStyle>
            <a:lvl1pPr defTabSz="92331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094" y="8918732"/>
            <a:ext cx="3076774" cy="46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4" rIns="92288" bIns="46144" numCol="1" anchor="b" anchorCtr="0" compatLnSpc="1">
            <a:prstTxWarp prst="textNoShape">
              <a:avLst/>
            </a:prstTxWarp>
          </a:bodyPr>
          <a:lstStyle>
            <a:lvl1pPr algn="r" defTabSz="92331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545BA61-B3E4-4CB8-8D9B-A4F2A2503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31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774" cy="46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4" rIns="92288" bIns="46144" numCol="1" anchor="t" anchorCtr="0" compatLnSpc="1">
            <a:prstTxWarp prst="textNoShape">
              <a:avLst/>
            </a:prstTxWarp>
          </a:bodyPr>
          <a:lstStyle>
            <a:lvl1pPr defTabSz="92331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094" y="0"/>
            <a:ext cx="3076774" cy="46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4" rIns="92288" bIns="46144" numCol="1" anchor="t" anchorCtr="0" compatLnSpc="1">
            <a:prstTxWarp prst="textNoShape">
              <a:avLst/>
            </a:prstTxWarp>
          </a:bodyPr>
          <a:lstStyle>
            <a:lvl1pPr algn="r" defTabSz="92331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892" y="4460167"/>
            <a:ext cx="5680693" cy="422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4" rIns="92288" bIns="46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8732"/>
            <a:ext cx="3076774" cy="46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4" rIns="92288" bIns="46144" numCol="1" anchor="b" anchorCtr="0" compatLnSpc="1">
            <a:prstTxWarp prst="textNoShape">
              <a:avLst/>
            </a:prstTxWarp>
          </a:bodyPr>
          <a:lstStyle>
            <a:lvl1pPr defTabSz="92331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094" y="8918732"/>
            <a:ext cx="3076774" cy="468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4" rIns="92288" bIns="46144" numCol="1" anchor="b" anchorCtr="0" compatLnSpc="1">
            <a:prstTxWarp prst="textNoShape">
              <a:avLst/>
            </a:prstTxWarp>
          </a:bodyPr>
          <a:lstStyle>
            <a:lvl1pPr algn="r" defTabSz="92331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864A70-3BC3-4AF8-BFAA-CF080F4A3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40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4A70-3BC3-4AF8-BFAA-CF080F4A33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98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4A70-3BC3-4AF8-BFAA-CF080F4A33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88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:notes"/>
          <p:cNvSpPr txBox="1">
            <a:spLocks noGrp="1"/>
          </p:cNvSpPr>
          <p:nvPr>
            <p:ph type="body" idx="1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9" name="Google Shape;20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:notes"/>
          <p:cNvSpPr txBox="1">
            <a:spLocks noGrp="1"/>
          </p:cNvSpPr>
          <p:nvPr>
            <p:ph type="body" idx="1"/>
          </p:nvPr>
        </p:nvSpPr>
        <p:spPr>
          <a:xfrm>
            <a:off x="710892" y="4460167"/>
            <a:ext cx="5680693" cy="4224494"/>
          </a:xfrm>
          <a:prstGeom prst="rect">
            <a:avLst/>
          </a:prstGeom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9" name="Google Shape;20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4A70-3BC3-4AF8-BFAA-CF080F4A33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4A70-3BC3-4AF8-BFAA-CF080F4A33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92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4A70-3BC3-4AF8-BFAA-CF080F4A33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29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4A70-3BC3-4AF8-BFAA-CF080F4A331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4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4A70-3BC3-4AF8-BFAA-CF080F4A331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03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4A70-3BC3-4AF8-BFAA-CF080F4A33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67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B864A70-3BC3-4AF8-BFAA-CF080F4A33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9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D46463-A663-472A-BCAD-FFD43F2DDDE1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3F7F5C4-A498-4FA0-98E2-D7AFB17A8D9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338262-DE05-4326-8DC5-450026BD488B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E77AB-05A6-4D05-B117-928090C707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BC337FB1-97C0-4AD3-ADDA-AC2EC09DAF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93D80-E901-4D90-879D-79444408175A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19C044-C0E2-4F69-9DED-570BCB95D545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077E25-1735-4D75-ADA2-3F85329C6927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1899A3F-BA82-4F63-8C5A-8AAB2FF36A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64AD9B76-A757-4641-B445-E8D68F697E86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792670-075C-4DDA-B80C-AACABDCD8C8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FAE571-10EA-4A7B-85A8-A37A33473159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90173C5-2D05-439D-8655-42D08B59DC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1AE00D-3C8F-41C4-BAED-22BD40CA261A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7B131E8C-11C7-4853-AA3C-82369228C9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E5763F-574C-4EA1-BE4F-669372CF0A55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64169AB-9E4D-4D99-AF9E-7F49455B90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7660F33-AE33-4834-A90D-82CCA63FD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E3F4CD-4A13-4867-BCDC-E3FF6789295D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C0F14F10-4168-4565-8DF7-C2C6598552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34A00A28-9E94-4CE1-A72C-E7C33E5DE76A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74AFB41-9BE2-432B-A498-EF22549753EB}" type="datetime1">
              <a:rPr lang="en-US" smtClean="0"/>
              <a:t>3/13/2023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1C0FD79-7455-4E1F-8C02-2B490E3FEE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3444" r:id="rId1"/>
    <p:sldLayoutId id="2147503445" r:id="rId2"/>
    <p:sldLayoutId id="2147503446" r:id="rId3"/>
    <p:sldLayoutId id="2147503447" r:id="rId4"/>
    <p:sldLayoutId id="2147503448" r:id="rId5"/>
    <p:sldLayoutId id="2147503449" r:id="rId6"/>
    <p:sldLayoutId id="2147503450" r:id="rId7"/>
    <p:sldLayoutId id="2147503451" r:id="rId8"/>
    <p:sldLayoutId id="2147503452" r:id="rId9"/>
    <p:sldLayoutId id="2147503453" r:id="rId10"/>
    <p:sldLayoutId id="2147503454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" name="Rectangle 10"/>
          <p:cNvSpPr>
            <a:spLocks noGrp="1" noChangeArrowheads="1"/>
          </p:cNvSpPr>
          <p:nvPr>
            <p:ph type="title"/>
          </p:nvPr>
        </p:nvSpPr>
        <p:spPr>
          <a:xfrm>
            <a:off x="685800" y="2895600"/>
            <a:ext cx="7772400" cy="1524000"/>
          </a:xfrm>
        </p:spPr>
        <p:txBody>
          <a:bodyPr>
            <a:normAutofit fontScale="90000"/>
          </a:bodyPr>
          <a:lstStyle/>
          <a:p>
            <a:r>
              <a:rPr lang="en-US" altLang="en-US" sz="48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askerville Old Face" pitchFamily="18" charset="0"/>
              </a:rPr>
              <a:t>Saunders Catholic School </a:t>
            </a:r>
            <a:br>
              <a:rPr lang="en-US" altLang="en-US" sz="48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askerville Old Face" pitchFamily="18" charset="0"/>
              </a:rPr>
            </a:br>
            <a:r>
              <a:rPr lang="en-US" altLang="en-US" sz="48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askerville Old Face" pitchFamily="18" charset="0"/>
              </a:rPr>
              <a:t>Open Forum</a:t>
            </a:r>
            <a:br>
              <a:rPr lang="en-US" altLang="en-US" sz="48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askerville Old Face" pitchFamily="18" charset="0"/>
              </a:rPr>
            </a:br>
            <a:r>
              <a:rPr lang="en-US" altLang="en-US" sz="36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Baskerville Old Face" pitchFamily="18" charset="0"/>
              </a:rPr>
              <a:t>March 14, 2023</a:t>
            </a:r>
            <a:endParaRPr lang="en-US" altLang="en-US" sz="4800" b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Baskerville Old Face" pitchFamily="18" charset="0"/>
            </a:endParaRPr>
          </a:p>
        </p:txBody>
      </p:sp>
      <p:pic>
        <p:nvPicPr>
          <p:cNvPr id="1026" name="Picture 2" descr="C:\Users\Eva - HP\Dropbox\2.  My Documents - EF\Neumann\Marketing\Branding Guidelines and Final Logos\SCS3Shield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839263"/>
            <a:ext cx="5080000" cy="139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079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91600" cy="685800"/>
          </a:xfrm>
        </p:spPr>
        <p:txBody>
          <a:bodyPr>
            <a:noAutofit/>
          </a:bodyPr>
          <a:lstStyle/>
          <a:p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Baskerville Old Face" pitchFamily="18" charset="0"/>
              </a:rPr>
              <a:t>2023-2024 Budget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1026372"/>
            <a:ext cx="457200" cy="441325"/>
          </a:xfrm>
        </p:spPr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76400"/>
            <a:ext cx="8839200" cy="4724400"/>
          </a:xfrm>
        </p:spPr>
        <p:txBody>
          <a:bodyPr>
            <a:normAutofit fontScale="77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None/>
            </a:pPr>
            <a:r>
              <a:rPr lang="en-US" sz="4100" b="1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Budget Considerations – </a:t>
            </a:r>
            <a:r>
              <a:rPr lang="en-US" sz="4100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Fr. </a:t>
            </a:r>
            <a:r>
              <a:rPr lang="en-US" sz="4100" dirty="0" err="1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Jirovsky</a:t>
            </a:r>
            <a:endParaRPr lang="en-US" sz="4100" dirty="0">
              <a:solidFill>
                <a:srgbClr val="1D2228"/>
              </a:solidFill>
              <a:effectLst/>
              <a:ea typeface="Calibri" panose="020F0502020204030204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3100" b="1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Salaries</a:t>
            </a:r>
            <a:r>
              <a:rPr lang="en-US" sz="3100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 – </a:t>
            </a:r>
            <a:r>
              <a:rPr lang="en-US" sz="3100" dirty="0">
                <a:solidFill>
                  <a:srgbClr val="1D2228"/>
                </a:solidFill>
                <a:ea typeface="Calibri" panose="020F0502020204030204" pitchFamily="34" charset="0"/>
              </a:rPr>
              <a:t>88</a:t>
            </a:r>
            <a:r>
              <a:rPr lang="en-US" sz="3100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% of Budget, 3% Increase </a:t>
            </a:r>
          </a:p>
          <a:p>
            <a:pPr lvl="0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3100" b="1" dirty="0">
                <a:solidFill>
                  <a:srgbClr val="1D2228"/>
                </a:solidFill>
                <a:ea typeface="Calibri" panose="020F0502020204030204" pitchFamily="34" charset="0"/>
              </a:rPr>
              <a:t>Parish Assessments </a:t>
            </a:r>
            <a:r>
              <a:rPr lang="en-US" sz="3100" dirty="0">
                <a:solidFill>
                  <a:srgbClr val="1D2228"/>
                </a:solidFill>
                <a:ea typeface="Calibri" panose="020F0502020204030204" pitchFamily="34" charset="0"/>
              </a:rPr>
              <a:t>– 0% Increase – returning to 2018-2019 levels - PPP Money Distributed</a:t>
            </a:r>
          </a:p>
          <a:p>
            <a:pPr lvl="0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3100" b="1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Tuition</a:t>
            </a:r>
            <a:r>
              <a:rPr lang="en-US" sz="3100" b="1" dirty="0">
                <a:solidFill>
                  <a:srgbClr val="1D2228"/>
                </a:solidFill>
                <a:ea typeface="Calibri" panose="020F0502020204030204" pitchFamily="34" charset="0"/>
              </a:rPr>
              <a:t> &amp; Scholarships </a:t>
            </a:r>
            <a:r>
              <a:rPr lang="en-US" sz="3100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- $200 </a:t>
            </a:r>
            <a:r>
              <a:rPr lang="en-US" sz="3100" dirty="0">
                <a:solidFill>
                  <a:srgbClr val="1D2228"/>
                </a:solidFill>
                <a:ea typeface="Calibri" panose="020F0502020204030204" pitchFamily="34" charset="0"/>
              </a:rPr>
              <a:t>Increase at each school. This covers the 3% increase to Salaries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2600" dirty="0">
                <a:solidFill>
                  <a:srgbClr val="1D2228"/>
                </a:solidFill>
                <a:ea typeface="Calibri" panose="020F0502020204030204" pitchFamily="34" charset="0"/>
              </a:rPr>
              <a:t>Diocesan Policy states: “No child shall be deprived of a Catholic education for lack of ability to pay.” 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2600" dirty="0">
                <a:solidFill>
                  <a:srgbClr val="1D2228"/>
                </a:solidFill>
                <a:ea typeface="Calibri" panose="020F0502020204030204" pitchFamily="34" charset="0"/>
              </a:rPr>
              <a:t>Our community is committed to making it affordable to every family 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3100" b="1" dirty="0">
                <a:solidFill>
                  <a:srgbClr val="1D2228"/>
                </a:solidFill>
                <a:ea typeface="Calibri" panose="020F0502020204030204" pitchFamily="34" charset="0"/>
              </a:rPr>
              <a:t>Tuition Policy </a:t>
            </a:r>
            <a:r>
              <a:rPr lang="en-US" sz="3100" dirty="0">
                <a:solidFill>
                  <a:srgbClr val="1D2228"/>
                </a:solidFill>
                <a:ea typeface="Calibri" panose="020F0502020204030204" pitchFamily="34" charset="0"/>
              </a:rPr>
              <a:t>– Created to facilitate communications and management of tuition to cover Cost of Education </a:t>
            </a:r>
            <a:br>
              <a:rPr lang="en-US" sz="2400" i="1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</a:b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22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‘23-24 Tuition &amp; Scholarship Review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5098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5575" y="1447800"/>
            <a:ext cx="8836025" cy="494995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Char char="†"/>
            </a:pPr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Tuition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$200 Increase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Char char="†"/>
            </a:pPr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Ed Tech Fee 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$10 Increase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Char char="†"/>
            </a:pPr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Scholarships 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Good Shepherd, Guardian Angel &amp; Family Tuition Cap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Char char="†"/>
            </a:pPr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Application 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MUST apply in FACTS &amp; Submit Documents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Times New Roman" pitchFamily="18" charset="0"/>
              <a:buChar char="†"/>
            </a:pPr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Named Scholarships </a:t>
            </a:r>
            <a:r>
              <a:rPr lang="en-US" sz="3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BNHS Website</a:t>
            </a:r>
          </a:p>
        </p:txBody>
      </p:sp>
      <p:sp>
        <p:nvSpPr>
          <p:cNvPr id="8" name="AutoShape 2" descr="FACTS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562600"/>
            <a:ext cx="2319618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406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5D73C-8AC9-72CD-4751-66DA627D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2023-2024 Tuition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B1D31-BFE8-0554-0D28-B5CC23DEA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131E8C-11C7-4853-AA3C-82369228C9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B72796-FAD7-C699-A9EA-DC7E6B5B30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24814" r="20833" b="9014"/>
          <a:stretch/>
        </p:blipFill>
        <p:spPr>
          <a:xfrm>
            <a:off x="301752" y="1460928"/>
            <a:ext cx="8534400" cy="493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188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2023-2024 Good Shepherd Scholarship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5098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2D513A8-1952-0E66-97C6-FE72DA2A5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174943"/>
              </p:ext>
            </p:extLst>
          </p:nvPr>
        </p:nvGraphicFramePr>
        <p:xfrm>
          <a:off x="1000506" y="1676400"/>
          <a:ext cx="7159752" cy="3153410"/>
        </p:xfrm>
        <a:graphic>
          <a:graphicData uri="http://schemas.openxmlformats.org/drawingml/2006/table">
            <a:tbl>
              <a:tblPr/>
              <a:tblGrid>
                <a:gridCol w="3672861">
                  <a:extLst>
                    <a:ext uri="{9D8B030D-6E8A-4147-A177-3AD203B41FA5}">
                      <a16:colId xmlns:a16="http://schemas.microsoft.com/office/drawing/2014/main" val="2331274420"/>
                    </a:ext>
                  </a:extLst>
                </a:gridCol>
                <a:gridCol w="3486891">
                  <a:extLst>
                    <a:ext uri="{9D8B030D-6E8A-4147-A177-3AD203B41FA5}">
                      <a16:colId xmlns:a16="http://schemas.microsoft.com/office/drawing/2014/main" val="2318371704"/>
                    </a:ext>
                  </a:extLst>
                </a:gridCol>
              </a:tblGrid>
              <a:tr h="34311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 Assistance Scholarships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530678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 Shepherd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9471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K-8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$1,600 + Ed Tech Fee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492420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$1,900 + Ed Tech Fee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253825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 Cap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3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</a:t>
                      </a:r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967547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K-8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$1,600  +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$900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975356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$1,900 +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$1,900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012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0972EAE-61AE-807B-1DBD-BD4CD4034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204597"/>
              </p:ext>
            </p:extLst>
          </p:nvPr>
        </p:nvGraphicFramePr>
        <p:xfrm>
          <a:off x="1000506" y="4829810"/>
          <a:ext cx="7159752" cy="1360170"/>
        </p:xfrm>
        <a:graphic>
          <a:graphicData uri="http://schemas.openxmlformats.org/drawingml/2006/table">
            <a:tbl>
              <a:tblPr/>
              <a:tblGrid>
                <a:gridCol w="3672861">
                  <a:extLst>
                    <a:ext uri="{9D8B030D-6E8A-4147-A177-3AD203B41FA5}">
                      <a16:colId xmlns:a16="http://schemas.microsoft.com/office/drawing/2014/main" val="3261259232"/>
                    </a:ext>
                  </a:extLst>
                </a:gridCol>
                <a:gridCol w="3486891">
                  <a:extLst>
                    <a:ext uri="{9D8B030D-6E8A-4147-A177-3AD203B41FA5}">
                      <a16:colId xmlns:a16="http://schemas.microsoft.com/office/drawing/2014/main" val="859255835"/>
                    </a:ext>
                  </a:extLst>
                </a:gridCol>
              </a:tblGrid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Guardian Angel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226% - 300%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142282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K-6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Based on Parish Funds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692419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Based on Applications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946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380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2023-2024 Good Shepherd Scholarship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5098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2D513A8-1952-0E66-97C6-FE72DA2A56A2}"/>
              </a:ext>
            </a:extLst>
          </p:cNvPr>
          <p:cNvGraphicFramePr>
            <a:graphicFrameLocks noGrp="1"/>
          </p:cNvGraphicFramePr>
          <p:nvPr/>
        </p:nvGraphicFramePr>
        <p:xfrm>
          <a:off x="1676400" y="1526774"/>
          <a:ext cx="6096000" cy="4763770"/>
        </p:xfrm>
        <a:graphic>
          <a:graphicData uri="http://schemas.openxmlformats.org/drawingml/2006/table">
            <a:tbl>
              <a:tblPr/>
              <a:tblGrid>
                <a:gridCol w="3127170">
                  <a:extLst>
                    <a:ext uri="{9D8B030D-6E8A-4147-A177-3AD203B41FA5}">
                      <a16:colId xmlns:a16="http://schemas.microsoft.com/office/drawing/2014/main" val="2331274420"/>
                    </a:ext>
                  </a:extLst>
                </a:gridCol>
                <a:gridCol w="2968830">
                  <a:extLst>
                    <a:ext uri="{9D8B030D-6E8A-4147-A177-3AD203B41FA5}">
                      <a16:colId xmlns:a16="http://schemas.microsoft.com/office/drawing/2014/main" val="2318371704"/>
                    </a:ext>
                  </a:extLst>
                </a:gridCol>
              </a:tblGrid>
              <a:tr h="34311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2023 Poverty Level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530678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Family Size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29471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$44,370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492420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$55,935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253825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$67,500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967547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$79,065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975356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$90,630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01201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$102,195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914170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$113,760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417290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$125,325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499511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$136,890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341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670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&amp; Fundraising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50988" y="2414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Google Shape;211;p1">
            <a:extLst>
              <a:ext uri="{FF2B5EF4-FFF2-40B4-BE49-F238E27FC236}">
                <a16:creationId xmlns:a16="http://schemas.microsoft.com/office/drawing/2014/main" id="{9363ACBA-6CE2-E93A-4BDF-1520BD28217E}"/>
              </a:ext>
            </a:extLst>
          </p:cNvPr>
          <p:cNvSpPr txBox="1">
            <a:spLocks noGrp="1"/>
          </p:cNvSpPr>
          <p:nvPr>
            <p:ph sz="quarter" idx="1"/>
          </p:nvPr>
        </p:nvSpPr>
        <p:spPr>
          <a:xfrm>
            <a:off x="170688" y="1520985"/>
            <a:ext cx="9296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None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Year in Review – Ryan Mascarello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Annual Fund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Coach Johnson’s New Bus Project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GALA – Last Year, This Year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Communications Enhancement</a:t>
            </a:r>
          </a:p>
          <a:p>
            <a:pPr marL="27432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None/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sym typeface="Calibri"/>
            </a:endParaRPr>
          </a:p>
          <a:p>
            <a:pPr marL="454025" lvl="1" indent="0" algn="l" rtl="0">
              <a:spcBef>
                <a:spcPts val="1640"/>
              </a:spcBef>
              <a:spcAft>
                <a:spcPts val="0"/>
              </a:spcAft>
              <a:buSzPts val="2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4573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2"/>
              </a:buClr>
              <a:buSzPts val="4400"/>
            </a:pPr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Baskerville Old Face" pitchFamily="18" charset="0"/>
              </a:rPr>
              <a:t>How Can You Help?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211" name="Google Shape;211;p1"/>
          <p:cNvSpPr txBox="1">
            <a:spLocks noGrp="1"/>
          </p:cNvSpPr>
          <p:nvPr>
            <p:ph sz="quarter" idx="1"/>
          </p:nvPr>
        </p:nvSpPr>
        <p:spPr>
          <a:xfrm>
            <a:off x="0" y="1600200"/>
            <a:ext cx="9296400" cy="49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Complete Scholarship Applications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Volunteer to Help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Serve on Leadership Committees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Encourage New Enrollment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Contribute - Endowment, Annual Fund, GALA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sym typeface="Calibri"/>
              </a:rPr>
              <a:t>Pray for the Schools &amp; our Parishes</a:t>
            </a:r>
          </a:p>
          <a:p>
            <a:pPr marL="454025" lvl="1" indent="0" algn="l" rtl="0">
              <a:spcBef>
                <a:spcPts val="1640"/>
              </a:spcBef>
              <a:spcAft>
                <a:spcPts val="0"/>
              </a:spcAft>
              <a:buSzPts val="2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0722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0D4B6-A067-CFD8-0756-90273B57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Saunders Catholic Community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F92953-7937-115D-1C8F-CBDF6AC6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ABE26-D329-3834-6F7B-886E2B648E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r>
              <a:rPr lang="en-US" sz="3600" dirty="0"/>
              <a:t>Building our Community, Together</a:t>
            </a:r>
          </a:p>
          <a:p>
            <a:pPr lvl="1"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r>
              <a:rPr lang="en-US" sz="2800" dirty="0">
                <a:solidFill>
                  <a:schemeClr val="tx1"/>
                </a:solidFill>
              </a:rPr>
              <a:t>Families</a:t>
            </a:r>
          </a:p>
          <a:p>
            <a:pPr lvl="1"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r>
              <a:rPr lang="en-US" sz="2800" dirty="0">
                <a:solidFill>
                  <a:schemeClr val="tx1"/>
                </a:solidFill>
              </a:rPr>
              <a:t>Friends</a:t>
            </a:r>
          </a:p>
          <a:p>
            <a:pPr lvl="1"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r>
              <a:rPr lang="en-US" sz="2800" dirty="0">
                <a:solidFill>
                  <a:schemeClr val="tx1"/>
                </a:solidFill>
              </a:rPr>
              <a:t>Staff</a:t>
            </a:r>
          </a:p>
          <a:p>
            <a:pPr lvl="1"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r>
              <a:rPr lang="en-US" sz="2800" dirty="0">
                <a:solidFill>
                  <a:schemeClr val="tx1"/>
                </a:solidFill>
              </a:rPr>
              <a:t>Parishes</a:t>
            </a:r>
          </a:p>
          <a:p>
            <a:pPr lvl="1"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r>
              <a:rPr lang="en-US" sz="2800" dirty="0">
                <a:solidFill>
                  <a:schemeClr val="tx1"/>
                </a:solidFill>
              </a:rPr>
              <a:t>Priests &amp; Religious</a:t>
            </a:r>
          </a:p>
          <a:p>
            <a:pPr lvl="1"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r>
              <a:rPr lang="en-US" sz="2800" dirty="0">
                <a:solidFill>
                  <a:schemeClr val="tx1"/>
                </a:solidFill>
              </a:rPr>
              <a:t>Volunteers</a:t>
            </a:r>
          </a:p>
          <a:p>
            <a:pPr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r>
              <a:rPr lang="en-US" sz="3600" dirty="0"/>
              <a:t>Being Thankful &amp; Grateful</a:t>
            </a:r>
          </a:p>
          <a:p>
            <a:pPr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r>
              <a:rPr lang="en-US" sz="3600" dirty="0"/>
              <a:t>Closing Prayer</a:t>
            </a:r>
          </a:p>
          <a:p>
            <a:pPr lvl="1">
              <a:buClr>
                <a:schemeClr val="accent6"/>
              </a:buClr>
              <a:buFont typeface="Times New Roman" panose="02020603050405020304" pitchFamily="18" charset="0"/>
              <a:buChar char="†"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2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chemeClr val="lt2"/>
              </a:buClr>
              <a:buSzPts val="4400"/>
            </a:pPr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Baskerville Old Face" pitchFamily="18" charset="0"/>
              </a:rPr>
              <a:t>Agenda</a:t>
            </a:r>
            <a:endParaRPr sz="4000" dirty="0">
              <a:solidFill>
                <a:schemeClr val="tx1"/>
              </a:solidFill>
            </a:endParaRPr>
          </a:p>
        </p:txBody>
      </p:sp>
      <p:sp>
        <p:nvSpPr>
          <p:cNvPr id="211" name="Google Shape;211;p1"/>
          <p:cNvSpPr txBox="1">
            <a:spLocks noGrp="1"/>
          </p:cNvSpPr>
          <p:nvPr>
            <p:ph sz="quarter" idx="1"/>
          </p:nvPr>
        </p:nvSpPr>
        <p:spPr>
          <a:xfrm>
            <a:off x="381000" y="1676400"/>
            <a:ext cx="83058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l" rtl="0">
              <a:lnSpc>
                <a:spcPct val="110000"/>
              </a:lnSpc>
              <a:spcBef>
                <a:spcPts val="184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32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Opening Prayer</a:t>
            </a:r>
          </a:p>
          <a:p>
            <a:pPr lvl="0" algn="l" rtl="0">
              <a:lnSpc>
                <a:spcPct val="110000"/>
              </a:lnSpc>
              <a:spcBef>
                <a:spcPts val="184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32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Strategic Plan Review &amp; Update</a:t>
            </a:r>
          </a:p>
          <a:p>
            <a:pPr lvl="0" algn="l" rtl="0">
              <a:lnSpc>
                <a:spcPct val="110000"/>
              </a:lnSpc>
              <a:spcBef>
                <a:spcPts val="184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3200" dirty="0">
                <a:solidFill>
                  <a:srgbClr val="3F3F3F"/>
                </a:solidFill>
                <a:ea typeface="Calibri"/>
                <a:cs typeface="Calibri"/>
                <a:sym typeface="Calibri"/>
              </a:rPr>
              <a:t>2023-2024 Budget</a:t>
            </a:r>
          </a:p>
          <a:p>
            <a:pPr lvl="0" algn="l" rtl="0">
              <a:lnSpc>
                <a:spcPct val="110000"/>
              </a:lnSpc>
              <a:spcBef>
                <a:spcPts val="184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3200" dirty="0">
                <a:solidFill>
                  <a:srgbClr val="3F3F3F"/>
                </a:solidFill>
                <a:sym typeface="Calibri"/>
              </a:rPr>
              <a:t>Tuition &amp; Scholarship Review</a:t>
            </a:r>
            <a:endParaRPr dirty="0"/>
          </a:p>
          <a:p>
            <a:pPr lvl="0" algn="l" rtl="0">
              <a:lnSpc>
                <a:spcPct val="110000"/>
              </a:lnSpc>
              <a:spcBef>
                <a:spcPts val="184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ts val="3200"/>
              <a:buFont typeface="Times New Roman" pitchFamily="18" charset="0"/>
              <a:buChar char="†"/>
            </a:pPr>
            <a:r>
              <a:rPr lang="en-US" sz="3200" dirty="0">
                <a:solidFill>
                  <a:srgbClr val="3F3F3F"/>
                </a:solidFill>
                <a:sym typeface="Calibri"/>
              </a:rPr>
              <a:t>Development Review</a:t>
            </a:r>
            <a:endParaRPr dirty="0"/>
          </a:p>
          <a:p>
            <a:pPr marL="454025" lvl="1" indent="0" algn="l" rtl="0">
              <a:spcBef>
                <a:spcPts val="1640"/>
              </a:spcBef>
              <a:spcAft>
                <a:spcPts val="0"/>
              </a:spcAft>
              <a:buSzPts val="2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467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91600" cy="685800"/>
          </a:xfrm>
        </p:spPr>
        <p:txBody>
          <a:bodyPr>
            <a:noAutofit/>
          </a:bodyPr>
          <a:lstStyle/>
          <a:p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Baskerville Old Face" pitchFamily="18" charset="0"/>
              </a:rPr>
              <a:t>2020-2025 Strategic Plan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1026372"/>
            <a:ext cx="457200" cy="441325"/>
          </a:xfrm>
        </p:spPr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3876" y="1505315"/>
            <a:ext cx="8839200" cy="4724400"/>
          </a:xfrm>
        </p:spPr>
        <p:txBody>
          <a:bodyPr>
            <a:normAutofit fontScale="85000" lnSpcReduction="20000"/>
          </a:bodyPr>
          <a:lstStyle/>
          <a:p>
            <a:pPr fontAlgn="base">
              <a:spcBef>
                <a:spcPct val="0"/>
              </a:spcBef>
              <a:spcAft>
                <a:spcPts val="1200"/>
              </a:spcAft>
              <a:buSzTx/>
              <a:buFont typeface="Times New Roman" pitchFamily="18" charset="0"/>
              <a:buChar char="†"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SCS Advancement Committee</a:t>
            </a:r>
          </a:p>
          <a:p>
            <a:pPr marL="731520" lvl="1" indent="-457200" fontAlgn="base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SzTx/>
              <a:buFont typeface="Times New Roman" pitchFamily="18" charset="0"/>
              <a:buChar char="†"/>
            </a:pP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Ownership of the Strategic Plan 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SzTx/>
              <a:buFont typeface="Times New Roman" pitchFamily="18" charset="0"/>
              <a:buChar char="†"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Pillars – 5 Core Areas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SzTx/>
              <a:buFont typeface="Times New Roman" pitchFamily="18" charset="0"/>
              <a:buChar char="†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Distinctly Catholic 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SzTx/>
              <a:buFont typeface="Times New Roman" pitchFamily="18" charset="0"/>
              <a:buChar char="†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Excellent Academics 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SzTx/>
              <a:buFont typeface="Times New Roman" pitchFamily="18" charset="0"/>
              <a:buChar char="†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Committed Families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SzTx/>
              <a:buFont typeface="Times New Roman" pitchFamily="18" charset="0"/>
              <a:buChar char="†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Supporting Thriving Parishes 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SzTx/>
              <a:buFont typeface="Times New Roman" pitchFamily="18" charset="0"/>
              <a:buChar char="†"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Finance and Facilities 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SzTx/>
              <a:buFont typeface="Times New Roman" pitchFamily="18" charset="0"/>
              <a:buChar char="†"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Implementation Projects – 71 + 2 New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SzTx/>
              <a:buFont typeface="Times New Roman" pitchFamily="18" charset="0"/>
              <a:buChar char="†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64 Started, 56 Completed</a:t>
            </a:r>
          </a:p>
          <a:p>
            <a:pPr lvl="0" fontAlgn="base">
              <a:spcBef>
                <a:spcPct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Ø"/>
            </a:pP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29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91600" cy="685800"/>
          </a:xfrm>
        </p:spPr>
        <p:txBody>
          <a:bodyPr>
            <a:noAutofit/>
          </a:bodyPr>
          <a:lstStyle/>
          <a:p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Baskerville Old Face" pitchFamily="18" charset="0"/>
              </a:rPr>
              <a:t>Pillar Updates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1026372"/>
            <a:ext cx="457200" cy="441325"/>
          </a:xfrm>
        </p:spPr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610600" cy="4724400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sz="3500" b="1" dirty="0">
                <a:solidFill>
                  <a:srgbClr val="1D2228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Distinctly Catholic</a:t>
            </a:r>
            <a:r>
              <a:rPr lang="en-US" sz="3500" dirty="0">
                <a:solidFill>
                  <a:srgbClr val="1D2228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– </a:t>
            </a:r>
            <a:r>
              <a:rPr lang="en-US" sz="3500" dirty="0" err="1">
                <a:solidFill>
                  <a:srgbClr val="1D2228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Gery</a:t>
            </a:r>
            <a:r>
              <a:rPr lang="en-US" sz="3500" dirty="0">
                <a:solidFill>
                  <a:srgbClr val="1D2228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 Kenney 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2800" b="1" dirty="0">
                <a:solidFill>
                  <a:srgbClr val="1D2228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Sacred Art </a:t>
            </a:r>
            <a:r>
              <a:rPr lang="en-US" sz="2800" dirty="0">
                <a:solidFill>
                  <a:srgbClr val="1D2228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- Worked on incorporating Sacred Art into the high school, new banners for community system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2800" b="1" dirty="0">
                <a:solidFill>
                  <a:srgbClr val="1D2228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Jr. High and Grade Schools </a:t>
            </a:r>
            <a:r>
              <a:rPr lang="en-US" sz="2800" dirty="0">
                <a:solidFill>
                  <a:srgbClr val="1D2228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</a:rPr>
              <a:t>– Jaqueline Kane is working with others on improving liturgical music, St. John has Children of Maria Club with Sister Peggy</a:t>
            </a:r>
          </a:p>
          <a:p>
            <a:pPr marL="548640" marR="0" lvl="1" indent="-27432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rgbClr val="A20A18"/>
              </a:buClr>
              <a:buSzTx/>
              <a:buFont typeface="Times New Roman" panose="02020603050405020304" pitchFamily="18" charset="0"/>
              <a:buChar char="†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Community System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+mn-cs"/>
              </a:rPr>
              <a:t>- Implemented the Community System at Neumann, divided all students into 4 communities</a:t>
            </a:r>
            <a:br>
              <a:rPr lang="en-US" sz="2800" i="1" dirty="0">
                <a:solidFill>
                  <a:srgbClr val="1D2228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2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Baskerville Old Face" pitchFamily="18" charset="0"/>
              </a:rPr>
              <a:t>Pillar Updates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533400" y="1600200"/>
            <a:ext cx="8610600" cy="4724400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br>
              <a:rPr lang="en-US" sz="1600" i="1" dirty="0">
                <a:solidFill>
                  <a:srgbClr val="1D2228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</a:b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50203F-1538-DAAD-E3CE-ABBD831BAA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0980" y="1447799"/>
            <a:ext cx="9165334" cy="54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76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91600" cy="685800"/>
          </a:xfrm>
        </p:spPr>
        <p:txBody>
          <a:bodyPr>
            <a:noAutofit/>
          </a:bodyPr>
          <a:lstStyle/>
          <a:p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Baskerville Old Face" pitchFamily="18" charset="0"/>
              </a:rPr>
              <a:t>Pillar Updates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1026372"/>
            <a:ext cx="457200" cy="441325"/>
          </a:xfrm>
        </p:spPr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" y="1470591"/>
            <a:ext cx="8839200" cy="4930209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sz="3200" b="1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Excellent Academics</a:t>
            </a:r>
            <a:r>
              <a:rPr lang="en-US" sz="32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Bob Sullivan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Times New Roman" panose="02020603050405020304" pitchFamily="18" charset="0"/>
              <a:buChar char="†"/>
            </a:pPr>
            <a:r>
              <a:rPr lang="en-US" sz="2600" b="1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High School Curriculum </a:t>
            </a:r>
            <a:r>
              <a:rPr lang="en-US" sz="2600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2600" dirty="0">
                <a:solidFill>
                  <a:srgbClr val="1D2228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 and I have been in meetings with others in the diocese over the last year:</a:t>
            </a:r>
          </a:p>
          <a:p>
            <a:pPr lvl="2" fontAlgn="base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Times New Roman" panose="02020603050405020304" pitchFamily="18" charset="0"/>
              <a:buChar char="†"/>
            </a:pPr>
            <a:r>
              <a:rPr lang="en-US" sz="2600" dirty="0">
                <a:solidFill>
                  <a:srgbClr val="1D2228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To build on what we already see working &amp; to incorporate proven classically Catholic methods and content into more of the curriculum and instruction;</a:t>
            </a:r>
          </a:p>
          <a:p>
            <a:pPr lvl="2" fontAlgn="base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Times New Roman" panose="02020603050405020304" pitchFamily="18" charset="0"/>
              <a:buChar char="†"/>
            </a:pPr>
            <a:r>
              <a:rPr lang="en-US" sz="2600" dirty="0">
                <a:solidFill>
                  <a:srgbClr val="1D2228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Sr. Janelle </a:t>
            </a:r>
            <a:r>
              <a:rPr lang="en-US" sz="2600" dirty="0" err="1">
                <a:solidFill>
                  <a:srgbClr val="1D2228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Beuttner’s</a:t>
            </a:r>
            <a:r>
              <a:rPr lang="en-US" sz="2600" dirty="0">
                <a:solidFill>
                  <a:srgbClr val="1D2228"/>
                </a:solidFill>
                <a:latin typeface="Georgia" panose="02040502050405020303" pitchFamily="18" charset="0"/>
                <a:ea typeface="Calibri" panose="020F0502020204030204" pitchFamily="34" charset="0"/>
              </a:rPr>
              <a:t> comes with administrative and curriculum experience.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Times New Roman" panose="02020603050405020304" pitchFamily="18" charset="0"/>
              <a:buChar char="†"/>
            </a:pPr>
            <a:r>
              <a:rPr lang="en-US" sz="2600" b="1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Debate Club </a:t>
            </a:r>
            <a:r>
              <a:rPr lang="en-US" sz="2600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It is something we want to see at Neumann?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Times New Roman" panose="02020603050405020304" pitchFamily="18" charset="0"/>
              <a:buChar char="†"/>
            </a:pPr>
            <a:r>
              <a:rPr lang="en-US" sz="2600" b="1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Academic Hall of Fame – </a:t>
            </a:r>
            <a:r>
              <a:rPr lang="en-US" sz="2600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Looking for location within the school 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Times New Roman" panose="02020603050405020304" pitchFamily="18" charset="0"/>
              <a:buChar char="†"/>
            </a:pPr>
            <a:r>
              <a:rPr lang="en-US" sz="2600" b="1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New Participants </a:t>
            </a:r>
            <a:r>
              <a:rPr lang="en-US" sz="2600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Who else would like to help on this Pillar?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81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91600" cy="685800"/>
          </a:xfrm>
        </p:spPr>
        <p:txBody>
          <a:bodyPr>
            <a:noAutofit/>
          </a:bodyPr>
          <a:lstStyle/>
          <a:p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Baskerville Old Face" pitchFamily="18" charset="0"/>
              </a:rPr>
              <a:t>Pillar Updates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1026372"/>
            <a:ext cx="457200" cy="441325"/>
          </a:xfrm>
        </p:spPr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534400" cy="4724400"/>
          </a:xfrm>
        </p:spPr>
        <p:txBody>
          <a:bodyPr>
            <a:normAutofit/>
          </a:bodyPr>
          <a:lstStyle/>
          <a:p>
            <a:pPr mar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sz="3200" b="1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Committed Families</a:t>
            </a:r>
            <a:r>
              <a:rPr lang="en-US" sz="32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Hillary Ahrens 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2600" b="1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Projects </a:t>
            </a:r>
            <a:r>
              <a:rPr lang="en-US" sz="26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Planned 14 projects overt the past year,  completed 6</a:t>
            </a:r>
            <a:endParaRPr lang="en-US" sz="2600" dirty="0">
              <a:solidFill>
                <a:srgbClr val="1D2228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2600" b="1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Events </a:t>
            </a:r>
            <a:r>
              <a:rPr lang="en-US" sz="26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Back to School Celebration in August, Trunk or Treat in October,  Dunk Tank at the Fair in July/Aug and a Movie Night in February</a:t>
            </a:r>
          </a:p>
          <a:p>
            <a:pPr lvl="1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2600" b="1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Highway </a:t>
            </a:r>
            <a:r>
              <a:rPr lang="en-US" sz="2600" b="1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600" b="1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lean-up </a:t>
            </a:r>
            <a:r>
              <a:rPr lang="en-US" sz="26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Decided instead to clean up around the schools, due to safety concerns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59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91600" cy="685800"/>
          </a:xfrm>
        </p:spPr>
        <p:txBody>
          <a:bodyPr>
            <a:noAutofit/>
          </a:bodyPr>
          <a:lstStyle/>
          <a:p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Baskerville Old Face" pitchFamily="18" charset="0"/>
              </a:rPr>
              <a:t>Pillar Updates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1026372"/>
            <a:ext cx="457200" cy="441325"/>
          </a:xfrm>
        </p:spPr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27813"/>
            <a:ext cx="8991600" cy="4724400"/>
          </a:xfrm>
        </p:spPr>
        <p:txBody>
          <a:bodyPr>
            <a:normAutofit fontScale="77500" lnSpcReduction="20000"/>
          </a:bodyPr>
          <a:lstStyle/>
          <a:p>
            <a:pPr mar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sz="3600" b="1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Supporting Thriving Parishes</a:t>
            </a:r>
            <a:r>
              <a:rPr lang="en-US" sz="36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– Andrea </a:t>
            </a:r>
            <a:r>
              <a:rPr lang="en-US" sz="3600" dirty="0" err="1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Woita</a:t>
            </a:r>
            <a:r>
              <a:rPr lang="en-US" sz="36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3400" b="1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Praying for Funerals &amp; Baptisms </a:t>
            </a:r>
            <a:r>
              <a:rPr lang="en-US" sz="34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Students are praying for funerals at our parishes by elementary students  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3400" b="1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Parish Contacts </a:t>
            </a:r>
            <a:r>
              <a:rPr lang="en-US" sz="3400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Have identified </a:t>
            </a:r>
            <a:r>
              <a:rPr lang="en-US" sz="34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point of contact with each parish to spread the news and appreciation around the deanery. </a:t>
            </a:r>
          </a:p>
          <a:p>
            <a:pPr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3400" b="1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Parish Appreciation </a:t>
            </a:r>
            <a:r>
              <a:rPr lang="en-US" sz="3400" dirty="0">
                <a:solidFill>
                  <a:srgbClr val="1D22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– Thank you cards, p</a:t>
            </a:r>
            <a:r>
              <a:rPr lang="en-US" sz="3400" dirty="0">
                <a:solidFill>
                  <a:srgbClr val="1D22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ictures and notecards from the grade schools to the parishes and residents in the local community, such as veterans, fire departments, police departments, etc.</a:t>
            </a:r>
          </a:p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47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457200"/>
            <a:ext cx="8991600" cy="685800"/>
          </a:xfrm>
        </p:spPr>
        <p:txBody>
          <a:bodyPr>
            <a:noAutofit/>
          </a:bodyPr>
          <a:lstStyle/>
          <a:p>
            <a:r>
              <a:rPr lang="en-US" altLang="en-US" sz="4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Baskerville Old Face" pitchFamily="18" charset="0"/>
              </a:rPr>
              <a:t>Pillar Updates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43400" y="1026372"/>
            <a:ext cx="457200" cy="441325"/>
          </a:xfrm>
        </p:spPr>
        <p:txBody>
          <a:bodyPr/>
          <a:lstStyle/>
          <a:p>
            <a:pPr>
              <a:defRPr/>
            </a:pPr>
            <a:fld id="{F0EA3EFA-C4F0-4C14-A2EB-330F8CE3E06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839200" cy="4724400"/>
          </a:xfrm>
        </p:spPr>
        <p:txBody>
          <a:bodyPr>
            <a:normAutofit fontScale="5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r>
              <a:rPr lang="en-US" sz="5800" b="1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Finance &amp; Facilities – </a:t>
            </a:r>
            <a:r>
              <a:rPr lang="en-US" sz="5800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Dan </a:t>
            </a:r>
            <a:r>
              <a:rPr lang="en-US" sz="5800" dirty="0" err="1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Gruenes</a:t>
            </a:r>
            <a:endParaRPr lang="en-US" sz="5800" dirty="0">
              <a:solidFill>
                <a:srgbClr val="1D2228"/>
              </a:solidFill>
              <a:effectLst/>
              <a:ea typeface="Calibri" panose="020F0502020204030204" pitchFamily="34" charset="0"/>
            </a:endParaRPr>
          </a:p>
          <a:p>
            <a:pPr lvl="0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4400" b="1" dirty="0">
                <a:solidFill>
                  <a:srgbClr val="1D2228"/>
                </a:solidFill>
                <a:ea typeface="Calibri" panose="020F0502020204030204" pitchFamily="34" charset="0"/>
              </a:rPr>
              <a:t>2023-2024 Budget </a:t>
            </a:r>
            <a:r>
              <a:rPr lang="en-US" sz="4400" dirty="0">
                <a:solidFill>
                  <a:srgbClr val="1D2228"/>
                </a:solidFill>
                <a:ea typeface="Calibri" panose="020F0502020204030204" pitchFamily="34" charset="0"/>
              </a:rPr>
              <a:t>- Tuition increases over the past three years are not sufficient as we try to meet our goals of increasing salaries to 80-90% of public school while keeping parish assessment increases to zero or to a minimum each year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4400" b="1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Maintenance and </a:t>
            </a:r>
            <a:r>
              <a:rPr lang="en-US" sz="4400" b="1" dirty="0">
                <a:solidFill>
                  <a:srgbClr val="1D2228"/>
                </a:solidFill>
                <a:ea typeface="Calibri" panose="020F0502020204030204" pitchFamily="34" charset="0"/>
              </a:rPr>
              <a:t>B</a:t>
            </a:r>
            <a:r>
              <a:rPr lang="en-US" sz="4400" b="1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uilding Committee</a:t>
            </a:r>
            <a:r>
              <a:rPr lang="en-US" sz="4400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 – As a sub-committee to the SCS Advancement Board, </a:t>
            </a:r>
            <a:r>
              <a:rPr lang="en-US" sz="4400" b="1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Kevin Stuhr </a:t>
            </a:r>
            <a:r>
              <a:rPr lang="en-US" sz="4400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has agreed to head up the building committee, to create a Master </a:t>
            </a:r>
            <a:r>
              <a:rPr lang="en-US" sz="4400" dirty="0">
                <a:solidFill>
                  <a:srgbClr val="1D2228"/>
                </a:solidFill>
                <a:ea typeface="Calibri" panose="020F0502020204030204" pitchFamily="34" charset="0"/>
              </a:rPr>
              <a:t>F</a:t>
            </a:r>
            <a:r>
              <a:rPr lang="en-US" sz="4400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acilities Plan </a:t>
            </a:r>
          </a:p>
          <a:p>
            <a:pPr lvl="0" fontAlgn="base">
              <a:spcBef>
                <a:spcPct val="0"/>
              </a:spcBef>
              <a:spcAft>
                <a:spcPts val="1200"/>
              </a:spcAft>
              <a:buClr>
                <a:schemeClr val="accent6"/>
              </a:buClr>
              <a:buSzTx/>
              <a:buFont typeface="Times New Roman" panose="02020603050405020304" pitchFamily="18" charset="0"/>
              <a:buChar char="†"/>
            </a:pPr>
            <a:r>
              <a:rPr lang="en-US" sz="4400" b="1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Parish Assessments </a:t>
            </a:r>
            <a:r>
              <a:rPr lang="en-US" sz="4400" dirty="0">
                <a:solidFill>
                  <a:srgbClr val="1D2228"/>
                </a:solidFill>
                <a:effectLst/>
                <a:ea typeface="Calibri" panose="020F0502020204030204" pitchFamily="34" charset="0"/>
              </a:rPr>
              <a:t>– Continue to monitor parish contributions to get to the goal of 80% of Weekly &amp; Holy Day Income.  Currently, 70% but two parishes are still over 80%</a:t>
            </a:r>
          </a:p>
          <a:p>
            <a:pPr marL="0" lvl="0" indent="0" fontAlgn="base">
              <a:spcBef>
                <a:spcPct val="0"/>
              </a:spcBef>
              <a:spcAft>
                <a:spcPts val="1200"/>
              </a:spcAft>
              <a:buClrTx/>
              <a:buSzTx/>
              <a:buNone/>
            </a:pP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433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52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A20A18"/>
      </a:accent1>
      <a:accent2>
        <a:srgbClr val="A20A18"/>
      </a:accent2>
      <a:accent3>
        <a:srgbClr val="8CADAE"/>
      </a:accent3>
      <a:accent4>
        <a:srgbClr val="8C7B70"/>
      </a:accent4>
      <a:accent5>
        <a:srgbClr val="8FB08C"/>
      </a:accent5>
      <a:accent6>
        <a:srgbClr val="A20A18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60855</TotalTime>
  <Words>856</Words>
  <Application>Microsoft Office PowerPoint</Application>
  <PresentationFormat>On-screen Show (4:3)</PresentationFormat>
  <Paragraphs>155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Baskerville Old Face</vt:lpstr>
      <vt:lpstr>Calibri</vt:lpstr>
      <vt:lpstr>Georgia</vt:lpstr>
      <vt:lpstr>Helvetica</vt:lpstr>
      <vt:lpstr>Times New Roman</vt:lpstr>
      <vt:lpstr>Wingdings</vt:lpstr>
      <vt:lpstr>Wingdings 2</vt:lpstr>
      <vt:lpstr>Civic</vt:lpstr>
      <vt:lpstr>Saunders Catholic School  Open Forum March 14, 2023</vt:lpstr>
      <vt:lpstr>Agenda</vt:lpstr>
      <vt:lpstr>2020-2025 Strategic Plan</vt:lpstr>
      <vt:lpstr>Pillar Updates</vt:lpstr>
      <vt:lpstr>Pillar Updates</vt:lpstr>
      <vt:lpstr>Pillar Updates</vt:lpstr>
      <vt:lpstr>Pillar Updates</vt:lpstr>
      <vt:lpstr>Pillar Updates</vt:lpstr>
      <vt:lpstr>Pillar Updates</vt:lpstr>
      <vt:lpstr>2023-2024 Budget</vt:lpstr>
      <vt:lpstr>‘23-24 Tuition &amp; Scholarship Review</vt:lpstr>
      <vt:lpstr>2023-2024 Tuition</vt:lpstr>
      <vt:lpstr>2023-2024 Good Shepherd Scholarship</vt:lpstr>
      <vt:lpstr>2023-2024 Good Shepherd Scholarship</vt:lpstr>
      <vt:lpstr>Development &amp; Fundraising</vt:lpstr>
      <vt:lpstr>How Can You Help?</vt:lpstr>
      <vt:lpstr>Saunders Catholic Community</vt:lpstr>
    </vt:vector>
  </TitlesOfParts>
  <Company>The Browning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Geil Browning</dc:creator>
  <cp:lastModifiedBy>Eva Fujan</cp:lastModifiedBy>
  <cp:revision>863</cp:revision>
  <cp:lastPrinted>2020-09-30T20:13:54Z</cp:lastPrinted>
  <dcterms:created xsi:type="dcterms:W3CDTF">2003-02-14T00:44:54Z</dcterms:created>
  <dcterms:modified xsi:type="dcterms:W3CDTF">2023-03-14T21:20:30Z</dcterms:modified>
</cp:coreProperties>
</file>